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35" r:id="rId1"/>
  </p:sldMasterIdLst>
  <p:sldIdLst>
    <p:sldId id="256" r:id="rId2"/>
    <p:sldId id="257" r:id="rId3"/>
    <p:sldId id="258" r:id="rId4"/>
    <p:sldId id="259" r:id="rId5"/>
    <p:sldId id="260" r:id="rId6"/>
    <p:sldId id="268" r:id="rId7"/>
    <p:sldId id="261" r:id="rId8"/>
    <p:sldId id="262" r:id="rId9"/>
    <p:sldId id="263" r:id="rId10"/>
    <p:sldId id="264" r:id="rId11"/>
    <p:sldId id="266" r:id="rId12"/>
    <p:sldId id="267" r:id="rId13"/>
    <p:sldId id="269" r:id="rId14"/>
    <p:sldId id="270" r:id="rId15"/>
    <p:sldId id="271"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B61BEF0D-F0BB-DE4B-95CE-6DB70DBA9567}" type="datetimeFigureOut">
              <a:rPr lang="en-US" smtClean="0"/>
              <a:pPr/>
              <a:t>6/4/2024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79004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44390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197475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448718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908413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535475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092262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6166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06442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12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94681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301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5449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09202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46264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89672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6815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61BEF0D-F0BB-DE4B-95CE-6DB70DBA9567}" type="datetimeFigureOut">
              <a:rPr lang="en-US" smtClean="0"/>
              <a:pPr/>
              <a:t>6/4/2024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53290648"/>
      </p:ext>
    </p:extLst>
  </p:cSld>
  <p:clrMap bg1="dk1" tx1="lt1" bg2="dk2" tx2="lt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91BB6-9CA2-4058-AAE7-C450BDE712A1}"/>
              </a:ext>
            </a:extLst>
          </p:cNvPr>
          <p:cNvSpPr>
            <a:spLocks noGrp="1"/>
          </p:cNvSpPr>
          <p:nvPr>
            <p:ph type="ctrTitle"/>
          </p:nvPr>
        </p:nvSpPr>
        <p:spPr>
          <a:xfrm>
            <a:off x="1320612" y="179294"/>
            <a:ext cx="8791575" cy="2268071"/>
          </a:xfrm>
        </p:spPr>
        <p:txBody>
          <a:bodyPr>
            <a:normAutofit fontScale="90000"/>
          </a:bodyPr>
          <a:lstStyle/>
          <a:p>
            <a:pPr algn="ctr"/>
            <a:r>
              <a:rPr lang="fa-IR" sz="6600" dirty="0">
                <a:latin typeface="Arabic Typesetting" panose="03020402040406030203" pitchFamily="66" charset="-78"/>
                <a:cs typeface="B Davat" panose="00000400000000000000" pitchFamily="2" charset="-78"/>
              </a:rPr>
              <a:t>به نام خدا </a:t>
            </a:r>
            <a:br>
              <a:rPr lang="fa-IR" dirty="0"/>
            </a:br>
            <a:br>
              <a:rPr lang="fa-IR" dirty="0"/>
            </a:br>
            <a:r>
              <a:rPr lang="fa-IR" dirty="0"/>
              <a:t> </a:t>
            </a:r>
            <a:endParaRPr lang="en-US" dirty="0"/>
          </a:p>
        </p:txBody>
      </p:sp>
      <p:sp>
        <p:nvSpPr>
          <p:cNvPr id="3" name="Subtitle 2">
            <a:extLst>
              <a:ext uri="{FF2B5EF4-FFF2-40B4-BE49-F238E27FC236}">
                <a16:creationId xmlns:a16="http://schemas.microsoft.com/office/drawing/2014/main" id="{3095DF0D-220B-454F-84D6-C564C6026F6D}"/>
              </a:ext>
            </a:extLst>
          </p:cNvPr>
          <p:cNvSpPr>
            <a:spLocks noGrp="1"/>
          </p:cNvSpPr>
          <p:nvPr>
            <p:ph type="subTitle" idx="1"/>
          </p:nvPr>
        </p:nvSpPr>
        <p:spPr>
          <a:xfrm>
            <a:off x="3194235" y="2831306"/>
            <a:ext cx="8791575" cy="1655762"/>
          </a:xfrm>
        </p:spPr>
        <p:txBody>
          <a:bodyPr>
            <a:noAutofit/>
          </a:bodyPr>
          <a:lstStyle/>
          <a:p>
            <a:pPr algn="r"/>
            <a:r>
              <a:rPr lang="fa-IR" sz="1800" dirty="0"/>
              <a:t>نام دانشجو : فاطمه اسفندیاری کیا</a:t>
            </a:r>
          </a:p>
          <a:p>
            <a:pPr algn="r"/>
            <a:r>
              <a:rPr lang="fa-IR" sz="1800" dirty="0"/>
              <a:t>موضوع : هوش مصنوعی در داروسازی </a:t>
            </a:r>
          </a:p>
          <a:p>
            <a:pPr algn="r"/>
            <a:r>
              <a:rPr lang="fa-IR" sz="1800" dirty="0"/>
              <a:t>استاد : دکتر زهرا سادات عصایی </a:t>
            </a:r>
          </a:p>
          <a:p>
            <a:pPr algn="r"/>
            <a:r>
              <a:rPr lang="fa-IR" sz="1800" dirty="0"/>
              <a:t>بهار 1403</a:t>
            </a:r>
            <a:endParaRPr lang="en-US" sz="1800" dirty="0"/>
          </a:p>
        </p:txBody>
      </p:sp>
      <p:pic>
        <p:nvPicPr>
          <p:cNvPr id="5" name="Picture 4">
            <a:extLst>
              <a:ext uri="{FF2B5EF4-FFF2-40B4-BE49-F238E27FC236}">
                <a16:creationId xmlns:a16="http://schemas.microsoft.com/office/drawing/2014/main" id="{2FDD345F-3341-4637-AA14-C43297202D09}"/>
              </a:ext>
            </a:extLst>
          </p:cNvPr>
          <p:cNvPicPr>
            <a:picLocks noChangeAspect="1"/>
          </p:cNvPicPr>
          <p:nvPr/>
        </p:nvPicPr>
        <p:blipFill>
          <a:blip r:embed="rId2"/>
          <a:stretch>
            <a:fillRect/>
          </a:stretch>
        </p:blipFill>
        <p:spPr>
          <a:xfrm>
            <a:off x="2214283" y="1913728"/>
            <a:ext cx="6149991" cy="399401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524707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D715C-C8A1-4A13-BCA7-9F747F7795E1}"/>
              </a:ext>
            </a:extLst>
          </p:cNvPr>
          <p:cNvSpPr>
            <a:spLocks noGrp="1"/>
          </p:cNvSpPr>
          <p:nvPr>
            <p:ph type="title"/>
          </p:nvPr>
        </p:nvSpPr>
        <p:spPr>
          <a:xfrm>
            <a:off x="712694" y="739565"/>
            <a:ext cx="10766612" cy="2075354"/>
          </a:xfrm>
        </p:spPr>
        <p:txBody>
          <a:bodyPr>
            <a:noAutofit/>
          </a:bodyPr>
          <a:lstStyle/>
          <a:p>
            <a:pPr algn="r"/>
            <a:r>
              <a:rPr lang="fa-IR" sz="2000" b="1" i="0" dirty="0">
                <a:solidFill>
                  <a:schemeClr val="bg1"/>
                </a:solidFill>
                <a:effectLst/>
                <a:highlight>
                  <a:srgbClr val="C0C0C0"/>
                </a:highlight>
                <a:latin typeface="IRANYekan"/>
              </a:rPr>
              <a:t>آزمایشات بالینی داروهای جدید با هوش مصنوعی:</a:t>
            </a:r>
            <a:br>
              <a:rPr lang="fa-IR" sz="2000" b="1" i="0" dirty="0">
                <a:solidFill>
                  <a:schemeClr val="bg1"/>
                </a:solidFill>
                <a:effectLst/>
                <a:highlight>
                  <a:srgbClr val="C0C0C0"/>
                </a:highlight>
                <a:latin typeface="IRANYekan"/>
              </a:rPr>
            </a:br>
            <a:br>
              <a:rPr lang="fa-IR" sz="2000" b="1" i="0" dirty="0">
                <a:effectLst/>
                <a:latin typeface="IRANYekan"/>
              </a:rPr>
            </a:br>
            <a:r>
              <a:rPr lang="fa-IR" sz="2000" b="0" i="0" dirty="0">
                <a:effectLst/>
                <a:latin typeface="IRANSans"/>
              </a:rPr>
              <a:t>با استفاده از هوش مصنوعی می‌توان بیماران مناسب را برای آزمایش‌های بالینی انتخاب کرد. این انتخاب به دانشمندان داروسازی کمک می‌کند تا نتایج قابل اعتمادتری را به دست آورند و تغییرات لازم را در روند توسعه دارو ایجاد کنند.</a:t>
            </a:r>
            <a:br>
              <a:rPr lang="fa-IR" sz="2000" dirty="0"/>
            </a:br>
            <a:r>
              <a:rPr lang="fa-IR" sz="2000" b="0" i="0" dirty="0">
                <a:effectLst/>
                <a:latin typeface="IRANSans"/>
              </a:rPr>
              <a:t>همچنین با استفاده از هوش مصنوعی و </a:t>
            </a:r>
            <a:r>
              <a:rPr lang="fa-IR" sz="2000" dirty="0">
                <a:latin typeface="IRANSans"/>
              </a:rPr>
              <a:t>انواع تست های فیزیکی قرص </a:t>
            </a:r>
            <a:r>
              <a:rPr lang="fa-IR" sz="2000" b="0" i="0" dirty="0">
                <a:effectLst/>
                <a:latin typeface="IRANSans"/>
              </a:rPr>
              <a:t>، می‌توان عوارض جانبی احتمالی داروها را پیش بینی کرد. این به دانشمندان داروسازی کمک می‌کند تا احتمال عوارض جانبی را در طول آزمایش‌های بالینی کاهش دهند و درمان بیمار را بهبود بخشند.</a:t>
            </a:r>
            <a:br>
              <a:rPr lang="fa-IR" sz="2000" dirty="0"/>
            </a:br>
            <a:endParaRPr lang="en-US" sz="2000" dirty="0"/>
          </a:p>
        </p:txBody>
      </p:sp>
      <p:pic>
        <p:nvPicPr>
          <p:cNvPr id="6" name="Picture 5">
            <a:extLst>
              <a:ext uri="{FF2B5EF4-FFF2-40B4-BE49-F238E27FC236}">
                <a16:creationId xmlns:a16="http://schemas.microsoft.com/office/drawing/2014/main" id="{C087C7BF-4BE0-4530-8DE7-CCA510F4A662}"/>
              </a:ext>
            </a:extLst>
          </p:cNvPr>
          <p:cNvPicPr>
            <a:picLocks noChangeAspect="1"/>
          </p:cNvPicPr>
          <p:nvPr/>
        </p:nvPicPr>
        <p:blipFill>
          <a:blip r:embed="rId2"/>
          <a:stretch>
            <a:fillRect/>
          </a:stretch>
        </p:blipFill>
        <p:spPr>
          <a:xfrm>
            <a:off x="2167010" y="2702859"/>
            <a:ext cx="7857980" cy="387712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32378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DC734D-8F0F-48ED-9574-572F33A20B7E}"/>
              </a:ext>
            </a:extLst>
          </p:cNvPr>
          <p:cNvSpPr>
            <a:spLocks noGrp="1"/>
          </p:cNvSpPr>
          <p:nvPr>
            <p:ph type="title"/>
          </p:nvPr>
        </p:nvSpPr>
        <p:spPr>
          <a:xfrm>
            <a:off x="1446213" y="609600"/>
            <a:ext cx="9905998" cy="2509464"/>
          </a:xfrm>
        </p:spPr>
        <p:txBody>
          <a:bodyPr>
            <a:noAutofit/>
          </a:bodyPr>
          <a:lstStyle/>
          <a:p>
            <a:pPr algn="r"/>
            <a:br>
              <a:rPr lang="fa-IR" sz="2000" dirty="0"/>
            </a:br>
            <a:r>
              <a:rPr lang="fa-IR" sz="2000" b="1" i="0" dirty="0">
                <a:solidFill>
                  <a:schemeClr val="bg1"/>
                </a:solidFill>
                <a:effectLst/>
                <a:highlight>
                  <a:srgbClr val="C0C0C0"/>
                </a:highlight>
                <a:latin typeface="IRANSans"/>
              </a:rPr>
              <a:t>چالش های استفاده از هوش مصنوعی در صنعت داروسازی:</a:t>
            </a:r>
            <a:br>
              <a:rPr lang="fa-IR" sz="2000" dirty="0"/>
            </a:br>
            <a:r>
              <a:rPr lang="fa-IR" sz="2000" b="0" i="0" dirty="0">
                <a:effectLst/>
                <a:latin typeface="IRANSans"/>
              </a:rPr>
              <a:t>استفاده از هوش مصنوعی در صنعت داروسازی می‌تواند به بهبود کیفیت و کارایی فرایند کشف داروی جدید کمک کند، اما این فناوری با چالش‌هایی نیز همراه است که در زیر به برخی از آنها اشاره می‌کنیم:</a:t>
            </a:r>
            <a:br>
              <a:rPr lang="fa-IR" sz="2000" b="0" i="0" dirty="0">
                <a:effectLst/>
                <a:latin typeface="IRANSans"/>
              </a:rPr>
            </a:br>
            <a:r>
              <a:rPr lang="fa-IR" sz="2000" b="0" i="0" dirty="0">
                <a:effectLst/>
                <a:latin typeface="IRANSans"/>
              </a:rPr>
              <a:t>- کمبود داده‌های آزمایشگاهی</a:t>
            </a:r>
            <a:br>
              <a:rPr lang="fa-IR" sz="2000" b="0" i="0" dirty="0">
                <a:effectLst/>
                <a:latin typeface="IRANSans"/>
              </a:rPr>
            </a:br>
            <a:r>
              <a:rPr lang="fa-IR" sz="2000" b="0" i="0" dirty="0">
                <a:effectLst/>
                <a:latin typeface="IRANSans"/>
              </a:rPr>
              <a:t>- دقت و تفسیر الگوریتم‌های هوش مصنوعی</a:t>
            </a:r>
            <a:br>
              <a:rPr lang="fa-IR" sz="2000" b="0" i="0" dirty="0">
                <a:effectLst/>
                <a:latin typeface="IRANSans"/>
              </a:rPr>
            </a:br>
            <a:r>
              <a:rPr lang="fa-IR" sz="2000" b="0" i="0" dirty="0">
                <a:effectLst/>
                <a:latin typeface="IRANSans"/>
              </a:rPr>
              <a:t>- محدودیت‌های قانونی و اخلاقی</a:t>
            </a:r>
            <a:br>
              <a:rPr lang="fa-IR" sz="2000" b="0" i="0" dirty="0">
                <a:effectLst/>
                <a:latin typeface="IRANSans"/>
              </a:rPr>
            </a:br>
            <a:r>
              <a:rPr lang="fa-IR" sz="2000" b="0" i="0" dirty="0">
                <a:effectLst/>
                <a:latin typeface="IRANSans"/>
              </a:rPr>
              <a:t>- هزینه‌های پیاده سازی بالا</a:t>
            </a:r>
            <a:br>
              <a:rPr lang="fa-IR" sz="2000" b="0" i="0" dirty="0">
                <a:effectLst/>
                <a:latin typeface="IRANSans"/>
              </a:rPr>
            </a:br>
            <a:endParaRPr lang="en-US" sz="2000" dirty="0"/>
          </a:p>
        </p:txBody>
      </p:sp>
      <p:pic>
        <p:nvPicPr>
          <p:cNvPr id="5" name="Picture 4">
            <a:extLst>
              <a:ext uri="{FF2B5EF4-FFF2-40B4-BE49-F238E27FC236}">
                <a16:creationId xmlns:a16="http://schemas.microsoft.com/office/drawing/2014/main" id="{6C147E99-BF75-4276-B3CB-63F459E8F250}"/>
              </a:ext>
            </a:extLst>
          </p:cNvPr>
          <p:cNvPicPr>
            <a:picLocks noChangeAspect="1"/>
          </p:cNvPicPr>
          <p:nvPr/>
        </p:nvPicPr>
        <p:blipFill>
          <a:blip r:embed="rId2"/>
          <a:stretch>
            <a:fillRect/>
          </a:stretch>
        </p:blipFill>
        <p:spPr>
          <a:xfrm>
            <a:off x="2044184" y="2425951"/>
            <a:ext cx="6179840" cy="4118283"/>
          </a:xfrm>
          <a:prstGeom prst="rect">
            <a:avLst/>
          </a:prstGeom>
          <a:ln>
            <a:noFill/>
          </a:ln>
          <a:effectLst>
            <a:softEdge rad="112500"/>
          </a:effectLst>
        </p:spPr>
      </p:pic>
    </p:spTree>
    <p:extLst>
      <p:ext uri="{BB962C8B-B14F-4D97-AF65-F5344CB8AC3E}">
        <p14:creationId xmlns:p14="http://schemas.microsoft.com/office/powerpoint/2010/main" val="3613568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5CA54-815A-4720-9D94-1518ABE20E65}"/>
              </a:ext>
            </a:extLst>
          </p:cNvPr>
          <p:cNvSpPr>
            <a:spLocks noGrp="1"/>
          </p:cNvSpPr>
          <p:nvPr>
            <p:ph type="ctrTitle"/>
          </p:nvPr>
        </p:nvSpPr>
        <p:spPr>
          <a:xfrm>
            <a:off x="2585421" y="0"/>
            <a:ext cx="9484658" cy="3576917"/>
          </a:xfrm>
        </p:spPr>
        <p:txBody>
          <a:bodyPr>
            <a:normAutofit/>
          </a:bodyPr>
          <a:lstStyle/>
          <a:p>
            <a:pPr algn="r"/>
            <a:r>
              <a:rPr lang="fa-IR" sz="2400" dirty="0"/>
              <a:t>چندین ابزار بر اساس شبکه هایی که معماری هسته ی سیستم های هوش مصنوعی را تشکیل می دهند توسعه یافته اند .</a:t>
            </a:r>
            <a:br>
              <a:rPr lang="fa-IR" sz="2400" dirty="0"/>
            </a:br>
            <a:r>
              <a:rPr lang="fa-IR" sz="2400" dirty="0"/>
              <a:t> یکی از این ابزار ها که با استفاده از فناوری هوش مصنوعی توسعه یافته است  ابررایانه واتسون به نام آی بی ام می باشد که برای کمک به تجزیه و تحلیل اطلاعات پزشکی بیمار و ارتباط آن با یک پایگاه داده وسیع طراحی شده است که منجر به پیشنهاد استراتژی های درمانی برای سرطان می شوند.</a:t>
            </a:r>
            <a:br>
              <a:rPr lang="fa-IR" sz="2400" dirty="0"/>
            </a:br>
            <a:r>
              <a:rPr lang="fa-IR" sz="2400" dirty="0"/>
              <a:t>از این سیستم می توان برای تشخیص  سریع بیماری ها نیز استفاده کرد که اولین بار با توانایی آن سرطان سینه تشخیص داده شد.</a:t>
            </a:r>
            <a:br>
              <a:rPr lang="fa-IR" sz="2800" dirty="0"/>
            </a:br>
            <a:r>
              <a:rPr lang="en-US" sz="2800" dirty="0"/>
              <a:t> </a:t>
            </a:r>
            <a:r>
              <a:rPr lang="fa-IR" sz="2800" dirty="0"/>
              <a:t> </a:t>
            </a:r>
            <a:endParaRPr lang="en-US" sz="2800" dirty="0"/>
          </a:p>
        </p:txBody>
      </p:sp>
      <p:pic>
        <p:nvPicPr>
          <p:cNvPr id="5" name="Picture 4">
            <a:extLst>
              <a:ext uri="{FF2B5EF4-FFF2-40B4-BE49-F238E27FC236}">
                <a16:creationId xmlns:a16="http://schemas.microsoft.com/office/drawing/2014/main" id="{3D3B7D2B-4AC3-4D27-8D35-F98DE449518E}"/>
              </a:ext>
            </a:extLst>
          </p:cNvPr>
          <p:cNvPicPr>
            <a:picLocks noChangeAspect="1"/>
          </p:cNvPicPr>
          <p:nvPr/>
        </p:nvPicPr>
        <p:blipFill>
          <a:blip r:embed="rId2"/>
          <a:stretch>
            <a:fillRect/>
          </a:stretch>
        </p:blipFill>
        <p:spPr>
          <a:xfrm>
            <a:off x="3283478" y="3423920"/>
            <a:ext cx="5401524" cy="2840982"/>
          </a:xfrm>
          <a:prstGeom prst="rect">
            <a:avLst/>
          </a:prstGeom>
          <a:ln>
            <a:noFill/>
          </a:ln>
          <a:effectLst>
            <a:softEdge rad="112500"/>
          </a:effectLst>
        </p:spPr>
      </p:pic>
    </p:spTree>
    <p:extLst>
      <p:ext uri="{BB962C8B-B14F-4D97-AF65-F5344CB8AC3E}">
        <p14:creationId xmlns:p14="http://schemas.microsoft.com/office/powerpoint/2010/main" val="1447525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7AC93-C889-4CDE-A095-F20C9FBF5076}"/>
              </a:ext>
            </a:extLst>
          </p:cNvPr>
          <p:cNvSpPr>
            <a:spLocks noGrp="1"/>
          </p:cNvSpPr>
          <p:nvPr>
            <p:ph type="title"/>
          </p:nvPr>
        </p:nvSpPr>
        <p:spPr>
          <a:xfrm>
            <a:off x="1141413" y="-132080"/>
            <a:ext cx="9905998" cy="3413760"/>
          </a:xfrm>
        </p:spPr>
        <p:txBody>
          <a:bodyPr>
            <a:noAutofit/>
          </a:bodyPr>
          <a:lstStyle/>
          <a:p>
            <a:pPr algn="r"/>
            <a:r>
              <a:rPr lang="fa-IR" sz="2400" b="0" i="0" dirty="0">
                <a:solidFill>
                  <a:schemeClr val="bg1"/>
                </a:solidFill>
                <a:effectLst/>
                <a:highlight>
                  <a:srgbClr val="C0C0C0"/>
                </a:highlight>
                <a:latin typeface="iranyekan"/>
              </a:rPr>
              <a:t>نقش هوش مصنوعی در کشف دارو: </a:t>
            </a:r>
            <a:br>
              <a:rPr lang="fa-IR" sz="2400" b="0" i="0" dirty="0">
                <a:solidFill>
                  <a:schemeClr val="bg1"/>
                </a:solidFill>
                <a:effectLst/>
                <a:highlight>
                  <a:srgbClr val="C0C0C0"/>
                </a:highlight>
                <a:latin typeface="iranyekan"/>
              </a:rPr>
            </a:br>
            <a:r>
              <a:rPr lang="fa-IR" sz="2400" b="0" i="0" dirty="0">
                <a:effectLst/>
                <a:latin typeface="iranyekan"/>
              </a:rPr>
              <a:t>هوش مصنوعی می تواند به طور موثر در بخش های مختلف کشف دارو، از جمله طراحی دارو، سنتز شیمیایی، غربالگری دارو، پلی فارماکولوژی و  و استفاده مجدد از دارو استفاده شود.</a:t>
            </a:r>
            <a:br>
              <a:rPr lang="fa-IR" sz="2400" b="0" i="0" dirty="0">
                <a:effectLst/>
                <a:latin typeface="iranyekan"/>
              </a:rPr>
            </a:br>
            <a:r>
              <a:rPr lang="fa-IR" sz="2400" b="0" i="0" dirty="0">
                <a:effectLst/>
                <a:latin typeface="iranyekan"/>
              </a:rPr>
              <a:t>هوش مصنوعی علیرغم مزایایی که دارد، با چالش های مهم داده مانند مقیاس، رشد، تنوع و عدم قطعیت داده ها مواجه است. مجموعه داده‌های موجود برای توسعه دارو در شرکت‌های داروسازی می‌تواند شامل میلیون‌ها ترکیب باشد و ابزارهای سنتی ممکن است قادر به مقابله با این نوع داده‌ها نباشند.</a:t>
            </a:r>
            <a:endParaRPr lang="en-US" sz="2400" dirty="0"/>
          </a:p>
        </p:txBody>
      </p:sp>
      <p:pic>
        <p:nvPicPr>
          <p:cNvPr id="5" name="Picture 4">
            <a:extLst>
              <a:ext uri="{FF2B5EF4-FFF2-40B4-BE49-F238E27FC236}">
                <a16:creationId xmlns:a16="http://schemas.microsoft.com/office/drawing/2014/main" id="{BD43D9AE-DDFD-4B3D-A352-99B324A312E8}"/>
              </a:ext>
            </a:extLst>
          </p:cNvPr>
          <p:cNvPicPr>
            <a:picLocks noChangeAspect="1"/>
          </p:cNvPicPr>
          <p:nvPr/>
        </p:nvPicPr>
        <p:blipFill>
          <a:blip r:embed="rId2"/>
          <a:stretch>
            <a:fillRect/>
          </a:stretch>
        </p:blipFill>
        <p:spPr>
          <a:xfrm>
            <a:off x="2968942" y="2765000"/>
            <a:ext cx="5819458" cy="387963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94710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2CAC1-3E76-41E4-853D-66CC0776A323}"/>
              </a:ext>
            </a:extLst>
          </p:cNvPr>
          <p:cNvSpPr>
            <a:spLocks noGrp="1"/>
          </p:cNvSpPr>
          <p:nvPr>
            <p:ph type="title"/>
          </p:nvPr>
        </p:nvSpPr>
        <p:spPr>
          <a:xfrm>
            <a:off x="1060133" y="2569238"/>
            <a:ext cx="9905998" cy="1478570"/>
          </a:xfrm>
        </p:spPr>
        <p:txBody>
          <a:bodyPr>
            <a:noAutofit/>
          </a:bodyPr>
          <a:lstStyle/>
          <a:p>
            <a:pPr algn="r"/>
            <a:r>
              <a:rPr lang="fa-IR" sz="2800" b="0" i="0" dirty="0">
                <a:effectLst/>
                <a:latin typeface="iranyekan"/>
              </a:rPr>
              <a:t>مدل محاسباتی مبتنی بر رابطه کمی ساختار-فعالیت می تواند به سرعت تعداد زیادی از ترکیبات یا پارامترهای فیزیکوشیمیایی ساده  را پیش بینی کند.</a:t>
            </a:r>
            <a:br>
              <a:rPr lang="fa-IR" sz="2800" b="0" i="0" dirty="0">
                <a:effectLst/>
                <a:latin typeface="iranyekan"/>
              </a:rPr>
            </a:br>
            <a:r>
              <a:rPr lang="fa-IR" sz="2800" b="0" i="0" dirty="0">
                <a:effectLst/>
                <a:latin typeface="iranyekan"/>
              </a:rPr>
              <a:t>با این حال، این مدل ها تا حدودی از پیش بینی خواص بیولوژیکی پیچیده مانند اثربخشی و اثرات نامطلوب ترکیبات دور هستند. </a:t>
            </a:r>
            <a:br>
              <a:rPr lang="fa-IR" sz="2800" b="0" i="0" dirty="0">
                <a:effectLst/>
                <a:latin typeface="iranyekan"/>
              </a:rPr>
            </a:br>
            <a:br>
              <a:rPr lang="fa-IR" sz="2800" b="0" i="0" dirty="0">
                <a:effectLst/>
                <a:latin typeface="iranyekan"/>
              </a:rPr>
            </a:br>
            <a:r>
              <a:rPr lang="fa-IR" sz="2800" b="0" i="0" dirty="0">
                <a:effectLst/>
                <a:latin typeface="iranyekan"/>
              </a:rPr>
              <a:t> علاوه بر این، مدل‌های مبتنی بر ساختار-فعالیت نیز با مشکلاتی مانند مجموعه‌های آموزشی کوچک، خطای داده‌های تجربی در مجموعه‌های آموزشی و عدم اعتبارسنجی آزمایشی مواجه هستند. </a:t>
            </a:r>
            <a:br>
              <a:rPr lang="fa-IR" sz="2800" b="0" i="0" dirty="0">
                <a:effectLst/>
                <a:latin typeface="iranyekan"/>
              </a:rPr>
            </a:br>
            <a:r>
              <a:rPr lang="fa-IR" sz="2800" b="0" i="0" dirty="0">
                <a:effectLst/>
                <a:latin typeface="iranyekan"/>
              </a:rPr>
              <a:t>برای غلبه بر این چالش‌ها، رویکردهای هوش مصنوعی اخیرا توسعه‌یافته، مانند دی ال و مطالعات مدل‌سازی مربوطه، می‌توانند برای ارزیابی ایمنی و اثربخشی مولکول‌های دارو بر اساس مدل‌سازی و تجزیه و تحلیل داده‌های بزرگ اجرا شوند.</a:t>
            </a:r>
            <a:endParaRPr lang="en-US" sz="2800" dirty="0"/>
          </a:p>
        </p:txBody>
      </p:sp>
    </p:spTree>
    <p:extLst>
      <p:ext uri="{BB962C8B-B14F-4D97-AF65-F5344CB8AC3E}">
        <p14:creationId xmlns:p14="http://schemas.microsoft.com/office/powerpoint/2010/main" val="918074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469EC-06EE-4D3F-9611-C014478AFC6C}"/>
              </a:ext>
            </a:extLst>
          </p:cNvPr>
          <p:cNvSpPr>
            <a:spLocks noGrp="1"/>
          </p:cNvSpPr>
          <p:nvPr>
            <p:ph type="ctrTitle"/>
          </p:nvPr>
        </p:nvSpPr>
        <p:spPr>
          <a:xfrm>
            <a:off x="2374264" y="289243"/>
            <a:ext cx="8791575" cy="2387600"/>
          </a:xfrm>
        </p:spPr>
        <p:txBody>
          <a:bodyPr/>
          <a:lstStyle/>
          <a:p>
            <a:pPr algn="r" rtl="1"/>
            <a:r>
              <a:rPr lang="fa-IR" sz="1800" dirty="0">
                <a:latin typeface="Segoe UI" panose="020B0502040204020203" pitchFamily="34" charset="0"/>
                <a:cs typeface="Segoe UI" panose="020B0502040204020203" pitchFamily="34" charset="0"/>
              </a:rPr>
              <a:t>در حال حاضر بیش از نیمی از شرکت های بزرگ دارویی جهان ؛بر روی استراتژی های جدید برای استفاده از هوش مصنوعی سرمایه گذاری میکنند .</a:t>
            </a:r>
            <a:br>
              <a:rPr lang="fa-IR" sz="1800" dirty="0">
                <a:latin typeface="Segoe UI" panose="020B0502040204020203" pitchFamily="34" charset="0"/>
                <a:cs typeface="Segoe UI" panose="020B0502040204020203" pitchFamily="34" charset="0"/>
              </a:rPr>
            </a:br>
            <a:r>
              <a:rPr lang="fa-IR" sz="1800" dirty="0">
                <a:latin typeface="Segoe UI" panose="020B0502040204020203" pitchFamily="34" charset="0"/>
                <a:cs typeface="Segoe UI" panose="020B0502040204020203" pitchFamily="34" charset="0"/>
              </a:rPr>
              <a:t>امروزه هوش مصنوعی می تواند در طراحی دارو ؛ مطالعات بالینی و همچنین مارکتینگ محصولات دارویی مفید واقع شود.</a:t>
            </a:r>
            <a:br>
              <a:rPr lang="fa-IR" sz="1800" dirty="0">
                <a:latin typeface="Segoe UI" panose="020B0502040204020203" pitchFamily="34" charset="0"/>
                <a:cs typeface="Segoe UI" panose="020B0502040204020203" pitchFamily="34" charset="0"/>
              </a:rPr>
            </a:br>
            <a:endParaRPr lang="en-US" dirty="0"/>
          </a:p>
        </p:txBody>
      </p:sp>
      <p:pic>
        <p:nvPicPr>
          <p:cNvPr id="4" name="Picture 3">
            <a:extLst>
              <a:ext uri="{FF2B5EF4-FFF2-40B4-BE49-F238E27FC236}">
                <a16:creationId xmlns:a16="http://schemas.microsoft.com/office/drawing/2014/main" id="{0F50CC72-8A59-4E14-886D-AAAC7C63FE07}"/>
              </a:ext>
            </a:extLst>
          </p:cNvPr>
          <p:cNvPicPr>
            <a:picLocks noChangeAspect="1"/>
          </p:cNvPicPr>
          <p:nvPr/>
        </p:nvPicPr>
        <p:blipFill>
          <a:blip r:embed="rId2"/>
          <a:stretch>
            <a:fillRect/>
          </a:stretch>
        </p:blipFill>
        <p:spPr>
          <a:xfrm>
            <a:off x="3526567" y="2397125"/>
            <a:ext cx="6486968" cy="371919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331813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38D6A-791C-4EA0-ACAF-C865CAB7830D}"/>
              </a:ext>
            </a:extLst>
          </p:cNvPr>
          <p:cNvSpPr>
            <a:spLocks noGrp="1"/>
          </p:cNvSpPr>
          <p:nvPr>
            <p:ph type="title"/>
          </p:nvPr>
        </p:nvSpPr>
        <p:spPr>
          <a:xfrm>
            <a:off x="1143001" y="2689715"/>
            <a:ext cx="9905998" cy="1478570"/>
          </a:xfrm>
        </p:spPr>
        <p:txBody>
          <a:bodyPr>
            <a:noAutofit/>
          </a:bodyPr>
          <a:lstStyle/>
          <a:p>
            <a:pPr algn="r"/>
            <a:r>
              <a:rPr lang="fa-IR" sz="2400" dirty="0"/>
              <a:t>صنعت داروسازی مبتنی بر فروش محصولات دارویی است. هوش مصنوعی میتواند در اصلاح سبک بازاریابی واستراتژی های کسب و کار نیز موثر واقع شود. </a:t>
            </a:r>
            <a:br>
              <a:rPr lang="fa-IR" sz="2400" dirty="0"/>
            </a:br>
            <a:r>
              <a:rPr lang="fa-IR" sz="2400" dirty="0"/>
              <a:t>یافتن کارآمدترین شیوه مارکتینگ و بازاریابی بهترین راه جذب مشتری های خود را ترسیم کند. این امر به شرکت کمک میکند تا تکنیک بازاریابی که هر مشتری تحت تاثیر آن بوده را شناسایی کند و بتواند آنها را برای خرید، ترغیب کند.</a:t>
            </a:r>
            <a:br>
              <a:rPr lang="fa-IR" sz="2400" dirty="0"/>
            </a:br>
            <a:r>
              <a:rPr lang="fa-IR" sz="2400" dirty="0"/>
              <a:t> شناسایی و بررسی نتایج این تکنیک ها برای تصمیم گیری در مورد ادامه با تغییر در استراتژی ها ضروری است؛ بنابراین با تحلیل داده ها میتوان پربازده ترین استراتژی های بازاریابی را طراحی کرد.</a:t>
            </a:r>
            <a:br>
              <a:rPr lang="fa-IR" sz="2400" dirty="0"/>
            </a:br>
            <a:r>
              <a:rPr lang="fa-IR" sz="2400" dirty="0"/>
              <a:t> پیش بینی های هوش مصنوعی در این زمینه قابل اعتماد هستند و باعث صرفه جویی در زمان و هزینه شرکت می شود؛ به این ترتیب صنعت داروسازی به کارآمدترین شیوه های مارکتینگ دست خواهد یافت.</a:t>
            </a:r>
            <a:endParaRPr lang="en-US" sz="2400" dirty="0"/>
          </a:p>
        </p:txBody>
      </p:sp>
    </p:spTree>
    <p:extLst>
      <p:ext uri="{BB962C8B-B14F-4D97-AF65-F5344CB8AC3E}">
        <p14:creationId xmlns:p14="http://schemas.microsoft.com/office/powerpoint/2010/main" val="3774680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85351-77A7-4EC5-972C-20B761A1C2A0}"/>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762FDE98-6803-496E-AD66-A68144CC6475}"/>
              </a:ext>
            </a:extLst>
          </p:cNvPr>
          <p:cNvPicPr>
            <a:picLocks noGrp="1" noChangeAspect="1"/>
          </p:cNvPicPr>
          <p:nvPr>
            <p:ph idx="1"/>
          </p:nvPr>
        </p:nvPicPr>
        <p:blipFill>
          <a:blip r:embed="rId2"/>
          <a:stretch>
            <a:fillRect/>
          </a:stretch>
        </p:blipFill>
        <p:spPr>
          <a:xfrm>
            <a:off x="0" y="-91440"/>
            <a:ext cx="12192000" cy="6949440"/>
          </a:xfrm>
          <a:prstGeom prst="rect">
            <a:avLst/>
          </a:prstGeom>
        </p:spPr>
      </p:pic>
      <p:sp>
        <p:nvSpPr>
          <p:cNvPr id="6" name="TextBox 5">
            <a:extLst>
              <a:ext uri="{FF2B5EF4-FFF2-40B4-BE49-F238E27FC236}">
                <a16:creationId xmlns:a16="http://schemas.microsoft.com/office/drawing/2014/main" id="{699207B5-B808-45F0-B193-E57212510D58}"/>
              </a:ext>
            </a:extLst>
          </p:cNvPr>
          <p:cNvSpPr txBox="1"/>
          <p:nvPr/>
        </p:nvSpPr>
        <p:spPr>
          <a:xfrm>
            <a:off x="1141413" y="2806094"/>
            <a:ext cx="3870960" cy="707886"/>
          </a:xfrm>
          <a:prstGeom prst="rect">
            <a:avLst/>
          </a:prstGeom>
          <a:noFill/>
        </p:spPr>
        <p:txBody>
          <a:bodyPr wrap="square" rtlCol="0">
            <a:spAutoFit/>
          </a:bodyPr>
          <a:lstStyle/>
          <a:p>
            <a:r>
              <a:rPr lang="fa-IR" sz="4000" dirty="0">
                <a:cs typeface="B Esfehan" panose="00000700000000000000" pitchFamily="2" charset="-78"/>
              </a:rPr>
              <a:t>با تشکر از توجه شما</a:t>
            </a:r>
            <a:endParaRPr lang="en-US" sz="4000" dirty="0">
              <a:cs typeface="B Esfehan" panose="00000700000000000000" pitchFamily="2" charset="-78"/>
            </a:endParaRPr>
          </a:p>
        </p:txBody>
      </p:sp>
    </p:spTree>
    <p:extLst>
      <p:ext uri="{BB962C8B-B14F-4D97-AF65-F5344CB8AC3E}">
        <p14:creationId xmlns:p14="http://schemas.microsoft.com/office/powerpoint/2010/main" val="362153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5D6CF8BA-ABEA-4B84-9B80-07270F2E6A9F}"/>
              </a:ext>
            </a:extLst>
          </p:cNvPr>
          <p:cNvPicPr>
            <a:picLocks noGrp="1" noChangeAspect="1"/>
          </p:cNvPicPr>
          <p:nvPr>
            <p:ph idx="1"/>
          </p:nvPr>
        </p:nvPicPr>
        <p:blipFill>
          <a:blip r:embed="rId2"/>
          <a:stretch>
            <a:fillRect/>
          </a:stretch>
        </p:blipFill>
        <p:spPr>
          <a:xfrm>
            <a:off x="1972141" y="2608729"/>
            <a:ext cx="8745165" cy="4026304"/>
          </a:xfrm>
          <a:prstGeom prst="rect">
            <a:avLst/>
          </a:prstGeom>
          <a:ln>
            <a:noFill/>
          </a:ln>
          <a:effectLst>
            <a:softEdge rad="112500"/>
          </a:effectLst>
        </p:spPr>
      </p:pic>
      <p:sp>
        <p:nvSpPr>
          <p:cNvPr id="9" name="TextBox 8">
            <a:extLst>
              <a:ext uri="{FF2B5EF4-FFF2-40B4-BE49-F238E27FC236}">
                <a16:creationId xmlns:a16="http://schemas.microsoft.com/office/drawing/2014/main" id="{D4E30DEF-A765-4FE3-991D-3EFB747374D6}"/>
              </a:ext>
            </a:extLst>
          </p:cNvPr>
          <p:cNvSpPr txBox="1"/>
          <p:nvPr/>
        </p:nvSpPr>
        <p:spPr>
          <a:xfrm>
            <a:off x="2743200" y="222967"/>
            <a:ext cx="8458200" cy="2862322"/>
          </a:xfrm>
          <a:prstGeom prst="rect">
            <a:avLst/>
          </a:prstGeom>
          <a:noFill/>
        </p:spPr>
        <p:txBody>
          <a:bodyPr wrap="square">
            <a:spAutoFit/>
          </a:bodyPr>
          <a:lstStyle/>
          <a:p>
            <a:pPr algn="r"/>
            <a:r>
              <a:rPr lang="fa-IR" sz="2000" b="0" i="0" dirty="0">
                <a:solidFill>
                  <a:schemeClr val="bg1">
                    <a:lumMod val="75000"/>
                    <a:lumOff val="25000"/>
                  </a:schemeClr>
                </a:solidFill>
                <a:effectLst/>
                <a:highlight>
                  <a:srgbClr val="C0C0C0"/>
                </a:highlight>
                <a:latin typeface="IRANSans"/>
              </a:rPr>
              <a:t>آیا امکان کشف دارو‌های جدید با هوش مصنوعی وجود دارد؟</a:t>
            </a:r>
          </a:p>
          <a:p>
            <a:pPr algn="r"/>
            <a:endParaRPr lang="fa-IR" sz="2000" b="0" i="0" dirty="0">
              <a:solidFill>
                <a:schemeClr val="bg1">
                  <a:lumMod val="75000"/>
                  <a:lumOff val="25000"/>
                </a:schemeClr>
              </a:solidFill>
              <a:effectLst/>
              <a:highlight>
                <a:srgbClr val="C0C0C0"/>
              </a:highlight>
              <a:latin typeface="IRANSans"/>
            </a:endParaRPr>
          </a:p>
          <a:p>
            <a:pPr marL="342900" indent="-342900" algn="r">
              <a:buFont typeface="Courier New" panose="02070309020205020404" pitchFamily="49" charset="0"/>
              <a:buChar char="o"/>
            </a:pPr>
            <a:r>
              <a:rPr lang="fa-IR" sz="2000" b="0" i="0" dirty="0">
                <a:effectLst/>
                <a:latin typeface="IRANSans"/>
              </a:rPr>
              <a:t>در دهه های اخیر تکنولوژی هوش مصنوعی به طور فزاینده‌ای در حوزه‌های مختلف به کار گرفته می‌شود. یکی از زمینه‌هایی که هوش مصنوعی به آن کمک بزرگی می‌کند، صنعت داروسازی است.</a:t>
            </a:r>
          </a:p>
          <a:p>
            <a:pPr algn="r"/>
            <a:endParaRPr lang="fa-IR" sz="2000" dirty="0">
              <a:latin typeface="IRANSans"/>
            </a:endParaRPr>
          </a:p>
          <a:p>
            <a:pPr algn="r"/>
            <a:r>
              <a:rPr lang="fa-IR" sz="2000" b="0" i="0" dirty="0">
                <a:effectLst/>
                <a:latin typeface="IRANSans"/>
              </a:rPr>
              <a:t>استفاده از هوش مصنوعی در کشف و توسعه داروهای جدید یکی از مهم‌ترین زمینه‌های تحقیقات دارویی است. در این روش از الگوریتم‌های هوش مصنوعی برای یافتن ترکیبات شیمیایی جدید و بهتر برای ساخت دارو استفاده می‌شود.</a:t>
            </a:r>
            <a:endParaRPr lang="en-US" sz="2000" dirty="0"/>
          </a:p>
        </p:txBody>
      </p:sp>
    </p:spTree>
    <p:extLst>
      <p:ext uri="{BB962C8B-B14F-4D97-AF65-F5344CB8AC3E}">
        <p14:creationId xmlns:p14="http://schemas.microsoft.com/office/powerpoint/2010/main" val="4292935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67653-82B0-4426-B791-27BDBE5B8149}"/>
              </a:ext>
            </a:extLst>
          </p:cNvPr>
          <p:cNvSpPr>
            <a:spLocks noGrp="1"/>
          </p:cNvSpPr>
          <p:nvPr>
            <p:ph type="ctrTitle"/>
          </p:nvPr>
        </p:nvSpPr>
        <p:spPr>
          <a:xfrm>
            <a:off x="6230471" y="969963"/>
            <a:ext cx="5853953" cy="4507472"/>
          </a:xfrm>
        </p:spPr>
        <p:txBody>
          <a:bodyPr>
            <a:normAutofit/>
          </a:bodyPr>
          <a:lstStyle/>
          <a:p>
            <a:pPr algn="r"/>
            <a:br>
              <a:rPr lang="fa-IR" sz="2400" b="1" i="0" dirty="0">
                <a:effectLst/>
                <a:latin typeface="IRANYekan"/>
              </a:rPr>
            </a:br>
            <a:r>
              <a:rPr lang="fa-IR" sz="2400" b="1" i="0" dirty="0">
                <a:solidFill>
                  <a:schemeClr val="bg1">
                    <a:lumMod val="85000"/>
                    <a:lumOff val="15000"/>
                  </a:schemeClr>
                </a:solidFill>
                <a:effectLst/>
                <a:highlight>
                  <a:srgbClr val="C0C0C0"/>
                </a:highlight>
                <a:latin typeface="IRANYekan"/>
              </a:rPr>
              <a:t>کاربرد هوش مصنوعی در صنعت داروسازی:</a:t>
            </a:r>
            <a:br>
              <a:rPr lang="fa-IR" sz="2400" b="1" i="0" dirty="0">
                <a:solidFill>
                  <a:schemeClr val="bg1">
                    <a:lumMod val="85000"/>
                    <a:lumOff val="15000"/>
                  </a:schemeClr>
                </a:solidFill>
                <a:effectLst/>
                <a:highlight>
                  <a:srgbClr val="C0C0C0"/>
                </a:highlight>
                <a:latin typeface="IRANYekan"/>
              </a:rPr>
            </a:br>
            <a:br>
              <a:rPr lang="fa-IR" sz="2400" b="1" i="0" dirty="0">
                <a:effectLst/>
                <a:latin typeface="IRANYekan"/>
              </a:rPr>
            </a:br>
            <a:r>
              <a:rPr lang="fa-IR" sz="2400" b="0" i="0" dirty="0">
                <a:effectLst/>
                <a:latin typeface="IRANSans"/>
              </a:rPr>
              <a:t>یکی از راه‌های استفاده از هوش مصنوعی در کشف دارو، استفاده از شبکه‌های عصبی است. در این روش از الگوریتم‌های هوش مصنوعی برای تجزیه و تحلیل داده‌های شیمیایی و پیدا کردن بهترین روش های داروسازی استفاده می‌شود و سپس از شبکه‌های عصبی برای پیش بینی خواص داروهای جدید و بهتر استفاده می‌شود. این روش می‌تواند به کشف رابطه بین ساختار شیمیایی و خواص داروها و افزایش کارایی در کشف داروهای جدید کمک کند.</a:t>
            </a:r>
            <a:endParaRPr lang="en-US" sz="2400" dirty="0"/>
          </a:p>
        </p:txBody>
      </p:sp>
      <p:pic>
        <p:nvPicPr>
          <p:cNvPr id="6" name="Picture 5">
            <a:extLst>
              <a:ext uri="{FF2B5EF4-FFF2-40B4-BE49-F238E27FC236}">
                <a16:creationId xmlns:a16="http://schemas.microsoft.com/office/drawing/2014/main" id="{9436DD3D-EA2E-4175-AF3B-5CB1689AC414}"/>
              </a:ext>
            </a:extLst>
          </p:cNvPr>
          <p:cNvPicPr>
            <a:picLocks noChangeAspect="1"/>
          </p:cNvPicPr>
          <p:nvPr/>
        </p:nvPicPr>
        <p:blipFill>
          <a:blip r:embed="rId2"/>
          <a:stretch>
            <a:fillRect/>
          </a:stretch>
        </p:blipFill>
        <p:spPr>
          <a:xfrm>
            <a:off x="1402058" y="1703060"/>
            <a:ext cx="4828413" cy="370466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644345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5848D-6463-4BF6-BC9F-0A55321D23C7}"/>
              </a:ext>
            </a:extLst>
          </p:cNvPr>
          <p:cNvSpPr>
            <a:spLocks noGrp="1"/>
          </p:cNvSpPr>
          <p:nvPr>
            <p:ph type="title"/>
          </p:nvPr>
        </p:nvSpPr>
        <p:spPr/>
        <p:txBody>
          <a:bodyPr>
            <a:normAutofit/>
          </a:bodyPr>
          <a:lstStyle/>
          <a:p>
            <a:pPr algn="r"/>
            <a:r>
              <a:rPr lang="fa-IR" sz="2800" dirty="0">
                <a:solidFill>
                  <a:schemeClr val="bg1"/>
                </a:solidFill>
                <a:highlight>
                  <a:srgbClr val="C0C0C0"/>
                </a:highlight>
              </a:rPr>
              <a:t>شبکه های عصبی مصنوعی :</a:t>
            </a:r>
            <a:endParaRPr lang="en-US" sz="2800" dirty="0">
              <a:solidFill>
                <a:schemeClr val="bg1"/>
              </a:solidFill>
              <a:highlight>
                <a:srgbClr val="C0C0C0"/>
              </a:highlight>
            </a:endParaRPr>
          </a:p>
        </p:txBody>
      </p:sp>
      <p:sp>
        <p:nvSpPr>
          <p:cNvPr id="3" name="Content Placeholder 2">
            <a:extLst>
              <a:ext uri="{FF2B5EF4-FFF2-40B4-BE49-F238E27FC236}">
                <a16:creationId xmlns:a16="http://schemas.microsoft.com/office/drawing/2014/main" id="{6023834D-EA06-4512-86AB-EC01F0CE83CE}"/>
              </a:ext>
            </a:extLst>
          </p:cNvPr>
          <p:cNvSpPr>
            <a:spLocks noGrp="1"/>
          </p:cNvSpPr>
          <p:nvPr>
            <p:ph idx="1"/>
          </p:nvPr>
        </p:nvSpPr>
        <p:spPr/>
        <p:txBody>
          <a:bodyPr/>
          <a:lstStyle/>
          <a:p>
            <a:pPr marL="0" indent="0" algn="r">
              <a:buNone/>
            </a:pPr>
            <a:r>
              <a:rPr lang="fa-IR" dirty="0"/>
              <a:t>شبکه های عصبی مصنوعی شامل انواع مختلفی از جمله شبکه های چند لایه و شبکه های عصبی بازگشتی هستند که از روش های آموزشی تحت نظارت یا بدون نظارت استفاده میکنند.</a:t>
            </a:r>
          </a:p>
          <a:p>
            <a:pPr marL="0" indent="0" algn="r">
              <a:buNone/>
            </a:pPr>
            <a:r>
              <a:rPr lang="fa-IR" dirty="0"/>
              <a:t>شبکه های عصبی بازگشتی ؛شبکه ای با حلقه بسته هستند که دارای قابلیت به خاطر سپردن و ذخیره اطلاعات هستند.</a:t>
            </a:r>
            <a:endParaRPr lang="en-US" dirty="0"/>
          </a:p>
          <a:p>
            <a:pPr marL="0" indent="0" algn="r">
              <a:buNone/>
            </a:pPr>
            <a:r>
              <a:rPr lang="fa-IR" dirty="0"/>
              <a:t>شبکه های عصبی بازگشتی مجموعه ای از سیستم های پویا با اتصالات محلی هستند که با توپولوژی آن مشخص می شود و در پردازش تصویر و ویديو ؛ مدل سازی سیستم های بیولوژی ؛ پردازش عملکرد های پیچیده مغز ؛ تشخیص الگو و پردازش سیگنال پیچیده کاربرد دارد.</a:t>
            </a:r>
          </a:p>
        </p:txBody>
      </p:sp>
    </p:spTree>
    <p:extLst>
      <p:ext uri="{BB962C8B-B14F-4D97-AF65-F5344CB8AC3E}">
        <p14:creationId xmlns:p14="http://schemas.microsoft.com/office/powerpoint/2010/main" val="1738373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C445B-51E1-4726-AA56-F13C7AE35303}"/>
              </a:ext>
            </a:extLst>
          </p:cNvPr>
          <p:cNvSpPr>
            <a:spLocks noGrp="1"/>
          </p:cNvSpPr>
          <p:nvPr>
            <p:ph type="ctrTitle"/>
          </p:nvPr>
        </p:nvSpPr>
        <p:spPr>
          <a:xfrm>
            <a:off x="6508379" y="475144"/>
            <a:ext cx="5665693" cy="5620871"/>
          </a:xfrm>
        </p:spPr>
        <p:txBody>
          <a:bodyPr>
            <a:noAutofit/>
          </a:bodyPr>
          <a:lstStyle/>
          <a:p>
            <a:pPr algn="r"/>
            <a:r>
              <a:rPr lang="fa-IR" sz="2800" b="1" i="0" dirty="0">
                <a:solidFill>
                  <a:schemeClr val="bg1"/>
                </a:solidFill>
                <a:effectLst/>
                <a:highlight>
                  <a:srgbClr val="C0C0C0"/>
                </a:highlight>
                <a:latin typeface="IRANYekan"/>
              </a:rPr>
              <a:t>کشف داروهای جدید با هوش مصنوعی:</a:t>
            </a:r>
            <a:br>
              <a:rPr lang="fa-IR" sz="2800" b="1" i="0" dirty="0">
                <a:solidFill>
                  <a:schemeClr val="bg1"/>
                </a:solidFill>
                <a:effectLst/>
                <a:highlight>
                  <a:srgbClr val="C0C0C0"/>
                </a:highlight>
                <a:latin typeface="IRANYekan"/>
              </a:rPr>
            </a:br>
            <a:br>
              <a:rPr lang="fa-IR" sz="2800" b="1" i="0" dirty="0">
                <a:effectLst/>
                <a:latin typeface="IRANYekan"/>
              </a:rPr>
            </a:br>
            <a:r>
              <a:rPr lang="fa-IR" sz="2400" b="0" i="0" dirty="0">
                <a:effectLst/>
                <a:latin typeface="IRANSans"/>
              </a:rPr>
              <a:t>کشف دارو‌های جدید با هوش مصنوعی روشی است که از الگوریتم‌های هوش مصنوعی برای شناسایی و کشف ترکیبات شیمیایی جدید و بهینه برای ساخت دارو استفاده می‌کند. این رویکرد می‌تواند به سرعت بخشیدن و بهبود روند کشف داروی جدید و کاهش هزینه‌های مرتبط با این فرآیند کمک کند.</a:t>
            </a:r>
            <a:br>
              <a:rPr lang="fa-IR" sz="2400" dirty="0"/>
            </a:br>
            <a:r>
              <a:rPr lang="fa-IR" sz="2400" b="0" i="0" dirty="0">
                <a:effectLst/>
                <a:latin typeface="IRANSans"/>
              </a:rPr>
              <a:t>برای کشف داروهای جدید با هوش مصنوعی، ابتدا باید داده‌های شیمیایی ترکیبات شیمیایی مورد نظر را جمع آوری کرد. سپس این داده‌ها با استفاده از الگوریتم‌های هوش مصنوعی مانند شبکه‌های عصبی، الگوریتم‌های یادگیری ماشین و یادگیری عمیق ؛ تحلیل و پردازش می‌شوند.</a:t>
            </a:r>
            <a:br>
              <a:rPr lang="fa-IR" sz="2800" dirty="0"/>
            </a:br>
            <a:endParaRPr lang="en-US" sz="2800" dirty="0"/>
          </a:p>
        </p:txBody>
      </p:sp>
      <p:pic>
        <p:nvPicPr>
          <p:cNvPr id="4" name="Picture 3">
            <a:extLst>
              <a:ext uri="{FF2B5EF4-FFF2-40B4-BE49-F238E27FC236}">
                <a16:creationId xmlns:a16="http://schemas.microsoft.com/office/drawing/2014/main" id="{95CB78F8-855F-4236-8FBF-C56874879CA1}"/>
              </a:ext>
            </a:extLst>
          </p:cNvPr>
          <p:cNvPicPr>
            <a:picLocks noChangeAspect="1"/>
          </p:cNvPicPr>
          <p:nvPr/>
        </p:nvPicPr>
        <p:blipFill>
          <a:blip r:embed="rId2"/>
          <a:stretch>
            <a:fillRect/>
          </a:stretch>
        </p:blipFill>
        <p:spPr>
          <a:xfrm>
            <a:off x="1526636" y="793393"/>
            <a:ext cx="4999671" cy="4984375"/>
          </a:xfrm>
          <a:prstGeom prst="rect">
            <a:avLst/>
          </a:prstGeom>
          <a:ln>
            <a:noFill/>
          </a:ln>
          <a:effectLst>
            <a:softEdge rad="112500"/>
          </a:effectLst>
        </p:spPr>
      </p:pic>
      <p:sp>
        <p:nvSpPr>
          <p:cNvPr id="6" name="TextBox 5">
            <a:extLst>
              <a:ext uri="{FF2B5EF4-FFF2-40B4-BE49-F238E27FC236}">
                <a16:creationId xmlns:a16="http://schemas.microsoft.com/office/drawing/2014/main" id="{C739352E-826A-4AED-BE30-8E78D65E109C}"/>
              </a:ext>
            </a:extLst>
          </p:cNvPr>
          <p:cNvSpPr txBox="1"/>
          <p:nvPr/>
        </p:nvSpPr>
        <p:spPr>
          <a:xfrm>
            <a:off x="1945341" y="5657671"/>
            <a:ext cx="10246659" cy="1200329"/>
          </a:xfrm>
          <a:prstGeom prst="rect">
            <a:avLst/>
          </a:prstGeom>
          <a:noFill/>
        </p:spPr>
        <p:txBody>
          <a:bodyPr wrap="square">
            <a:spAutoFit/>
          </a:bodyPr>
          <a:lstStyle/>
          <a:p>
            <a:pPr algn="r"/>
            <a:r>
              <a:rPr lang="fa-IR" sz="2400" b="0" i="0" dirty="0">
                <a:effectLst/>
                <a:latin typeface="IRANSans"/>
              </a:rPr>
              <a:t>در این روش از الگوریتم‌های هوش مصنوعی برای پیش بینی خواص داروهای جدید و بهتر، شناسایی ترکیبات شیمیایی موثر و پیشنهاد ترکیبات شیمیایی جدید و بهتر برای فرمولاسیون دارو استفاده می‌شود. </a:t>
            </a:r>
            <a:endParaRPr lang="en-US" sz="2400" dirty="0"/>
          </a:p>
        </p:txBody>
      </p:sp>
    </p:spTree>
    <p:extLst>
      <p:ext uri="{BB962C8B-B14F-4D97-AF65-F5344CB8AC3E}">
        <p14:creationId xmlns:p14="http://schemas.microsoft.com/office/powerpoint/2010/main" val="1116931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99E1-3BC3-4EB7-834A-2ABD670D1F9D}"/>
              </a:ext>
            </a:extLst>
          </p:cNvPr>
          <p:cNvSpPr>
            <a:spLocks noGrp="1"/>
          </p:cNvSpPr>
          <p:nvPr>
            <p:ph type="ctrTitle"/>
          </p:nvPr>
        </p:nvSpPr>
        <p:spPr>
          <a:xfrm>
            <a:off x="5730875" y="528320"/>
            <a:ext cx="6055359" cy="2438399"/>
          </a:xfrm>
        </p:spPr>
        <p:txBody>
          <a:bodyPr>
            <a:normAutofit/>
          </a:bodyPr>
          <a:lstStyle/>
          <a:p>
            <a:pPr algn="r"/>
            <a:r>
              <a:rPr lang="fa-IR" sz="2000" b="0" i="0" dirty="0">
                <a:effectLst/>
                <a:latin typeface="iranyekan"/>
              </a:rPr>
              <a:t>فضای وسیع شیمیایی، شامل بیش از ۱۰۶۰ مولکول می باشد که توسعه تعداد زیادی مولکول دارو را تقویت می کند. با این حال، فقدان فن‌آوری‌های پیشرفته، فرآیند توسعه دارو را محدود می‌کند و آن را به کاری زمان‌بر و پرهزینه تبدیل می‌کند که می‌توان با استفاده از هوش مصنوعی به آن پرداخت. هوش مصنوعی می‌تواند ترکیبات را تشخیص دهد و اعتبارسنجی سریع‌تری از هدف دارو و بهینه‌سازی طراحی ساختار دارو ارائه کند.</a:t>
            </a:r>
            <a:endParaRPr lang="en-US" sz="2000" dirty="0"/>
          </a:p>
        </p:txBody>
      </p:sp>
      <p:pic>
        <p:nvPicPr>
          <p:cNvPr id="4" name="Picture 3">
            <a:extLst>
              <a:ext uri="{FF2B5EF4-FFF2-40B4-BE49-F238E27FC236}">
                <a16:creationId xmlns:a16="http://schemas.microsoft.com/office/drawing/2014/main" id="{B79F35CA-32E2-4B3B-8782-C1504F771215}"/>
              </a:ext>
            </a:extLst>
          </p:cNvPr>
          <p:cNvPicPr>
            <a:picLocks noChangeAspect="1"/>
          </p:cNvPicPr>
          <p:nvPr/>
        </p:nvPicPr>
        <p:blipFill>
          <a:blip r:embed="rId2"/>
          <a:stretch>
            <a:fillRect/>
          </a:stretch>
        </p:blipFill>
        <p:spPr>
          <a:xfrm>
            <a:off x="2336165" y="3091180"/>
            <a:ext cx="4857750" cy="3238500"/>
          </a:xfrm>
          <a:prstGeom prst="rect">
            <a:avLst/>
          </a:prstGeom>
          <a:ln>
            <a:noFill/>
          </a:ln>
          <a:effectLst>
            <a:softEdge rad="112500"/>
          </a:effectLst>
        </p:spPr>
      </p:pic>
    </p:spTree>
    <p:extLst>
      <p:ext uri="{BB962C8B-B14F-4D97-AF65-F5344CB8AC3E}">
        <p14:creationId xmlns:p14="http://schemas.microsoft.com/office/powerpoint/2010/main" val="757386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6150D-738B-4AF9-AA5F-EE6958F9BEA2}"/>
              </a:ext>
            </a:extLst>
          </p:cNvPr>
          <p:cNvSpPr>
            <a:spLocks noGrp="1"/>
          </p:cNvSpPr>
          <p:nvPr>
            <p:ph type="ctrTitle"/>
          </p:nvPr>
        </p:nvSpPr>
        <p:spPr>
          <a:xfrm>
            <a:off x="3176306" y="-1468437"/>
            <a:ext cx="8791575" cy="2387600"/>
          </a:xfrm>
        </p:spPr>
        <p:txBody>
          <a:bodyPr>
            <a:normAutofit/>
          </a:bodyPr>
          <a:lstStyle/>
          <a:p>
            <a:pPr algn="r"/>
            <a:r>
              <a:rPr lang="fa-IR" sz="2400" b="1" i="0" dirty="0">
                <a:solidFill>
                  <a:srgbClr val="4C4C4C"/>
                </a:solidFill>
                <a:effectLst/>
                <a:highlight>
                  <a:srgbClr val="C0C0C0"/>
                </a:highlight>
                <a:latin typeface="IRANYekan"/>
              </a:rPr>
              <a:t>طراحی داروهای جدید با هوش مصنوعی:</a:t>
            </a:r>
            <a:br>
              <a:rPr lang="fa-IR" sz="2800" b="1" i="0" dirty="0">
                <a:solidFill>
                  <a:srgbClr val="4C4C4C"/>
                </a:solidFill>
                <a:effectLst/>
                <a:highlight>
                  <a:srgbClr val="C0C0C0"/>
                </a:highlight>
                <a:latin typeface="IRANYekan"/>
              </a:rPr>
            </a:br>
            <a:endParaRPr lang="en-US" sz="2800" dirty="0">
              <a:solidFill>
                <a:schemeClr val="bg1"/>
              </a:solidFill>
              <a:highlight>
                <a:srgbClr val="C0C0C0"/>
              </a:highlight>
            </a:endParaRPr>
          </a:p>
        </p:txBody>
      </p:sp>
      <p:sp>
        <p:nvSpPr>
          <p:cNvPr id="3" name="Subtitle 2">
            <a:extLst>
              <a:ext uri="{FF2B5EF4-FFF2-40B4-BE49-F238E27FC236}">
                <a16:creationId xmlns:a16="http://schemas.microsoft.com/office/drawing/2014/main" id="{2BEF648C-6780-4FF5-8B8C-43FE966D5BDC}"/>
              </a:ext>
            </a:extLst>
          </p:cNvPr>
          <p:cNvSpPr>
            <a:spLocks noGrp="1"/>
          </p:cNvSpPr>
          <p:nvPr>
            <p:ph type="subTitle" idx="1"/>
          </p:nvPr>
        </p:nvSpPr>
        <p:spPr>
          <a:xfrm>
            <a:off x="1981201" y="518179"/>
            <a:ext cx="9986680" cy="1655762"/>
          </a:xfrm>
        </p:spPr>
        <p:txBody>
          <a:bodyPr/>
          <a:lstStyle/>
          <a:p>
            <a:pPr algn="r"/>
            <a:r>
              <a:rPr lang="fa-IR" b="0" i="0" dirty="0">
                <a:solidFill>
                  <a:schemeClr val="tx1"/>
                </a:solidFill>
                <a:effectLst/>
                <a:latin typeface="IRANSans"/>
              </a:rPr>
              <a:t>طراحی دارو با هوش مصنوعی ابتدا مستلزم جمع آوری داده‌های شیمیایی در مورد ترکیبات شیمیایی مورد نظر  است. همچنین می‌توان از روش‌های شبیه سازی مولکولی در طراحی دارو‌های جدید با هوش مصنوعی نیز استفاده کرد. در این روش از نرم افزار شبیه سازی مولکولی برای بررسی ساختار و خواص مولکول‌های مختلف و یافتن ترکیبات شیمیایی جدید و بهتر برای ساخت دارو استفاده می‌شود.</a:t>
            </a:r>
            <a:endParaRPr lang="en-US" dirty="0">
              <a:solidFill>
                <a:schemeClr val="tx1"/>
              </a:solidFill>
            </a:endParaRPr>
          </a:p>
        </p:txBody>
      </p:sp>
      <p:pic>
        <p:nvPicPr>
          <p:cNvPr id="4" name="Picture 3">
            <a:extLst>
              <a:ext uri="{FF2B5EF4-FFF2-40B4-BE49-F238E27FC236}">
                <a16:creationId xmlns:a16="http://schemas.microsoft.com/office/drawing/2014/main" id="{08E896E6-CA41-4B26-80D8-145B53E2374A}"/>
              </a:ext>
            </a:extLst>
          </p:cNvPr>
          <p:cNvPicPr>
            <a:picLocks noChangeAspect="1"/>
          </p:cNvPicPr>
          <p:nvPr/>
        </p:nvPicPr>
        <p:blipFill>
          <a:blip r:embed="rId2"/>
          <a:stretch>
            <a:fillRect/>
          </a:stretch>
        </p:blipFill>
        <p:spPr>
          <a:xfrm>
            <a:off x="3176306" y="2298372"/>
            <a:ext cx="7184798" cy="40414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08274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E3909-8F6C-4AE8-BE78-F45EA45AB646}"/>
              </a:ext>
            </a:extLst>
          </p:cNvPr>
          <p:cNvSpPr>
            <a:spLocks noGrp="1"/>
          </p:cNvSpPr>
          <p:nvPr>
            <p:ph type="title"/>
          </p:nvPr>
        </p:nvSpPr>
        <p:spPr>
          <a:xfrm>
            <a:off x="1942449" y="986070"/>
            <a:ext cx="10118258" cy="4401717"/>
          </a:xfrm>
        </p:spPr>
        <p:txBody>
          <a:bodyPr>
            <a:normAutofit/>
          </a:bodyPr>
          <a:lstStyle/>
          <a:p>
            <a:pPr algn="r"/>
            <a:r>
              <a:rPr lang="fa-IR" sz="2000" b="1" i="0" dirty="0">
                <a:solidFill>
                  <a:schemeClr val="bg1"/>
                </a:solidFill>
                <a:effectLst/>
                <a:highlight>
                  <a:srgbClr val="C0C0C0"/>
                </a:highlight>
                <a:latin typeface="IRANYekan"/>
              </a:rPr>
              <a:t>استفاده از فناوری هوش مصنوعی در تولید دارو:</a:t>
            </a:r>
            <a:br>
              <a:rPr lang="fa-IR" sz="2000" b="1" i="0" dirty="0">
                <a:solidFill>
                  <a:schemeClr val="bg1"/>
                </a:solidFill>
                <a:effectLst/>
                <a:highlight>
                  <a:srgbClr val="C0C0C0"/>
                </a:highlight>
                <a:latin typeface="IRANYekan"/>
              </a:rPr>
            </a:br>
            <a:br>
              <a:rPr lang="fa-IR" sz="2000" b="1" i="0" dirty="0">
                <a:solidFill>
                  <a:schemeClr val="bg1"/>
                </a:solidFill>
                <a:effectLst/>
                <a:highlight>
                  <a:srgbClr val="C0C0C0"/>
                </a:highlight>
                <a:latin typeface="IRANYekan"/>
              </a:rPr>
            </a:br>
            <a:r>
              <a:rPr lang="fa-IR" sz="2000" b="0" i="0" dirty="0">
                <a:effectLst/>
                <a:latin typeface="IRANSans"/>
              </a:rPr>
              <a:t>برخی از کاربردهای فناوری هوش مصنوعی در تولید دارو عبارتند از :</a:t>
            </a:r>
            <a:br>
              <a:rPr lang="fa-IR" sz="2000" b="0" i="0" dirty="0">
                <a:effectLst/>
                <a:latin typeface="IRANSans"/>
              </a:rPr>
            </a:br>
            <a:r>
              <a:rPr lang="fa-IR" sz="2000" b="0" i="0" dirty="0">
                <a:effectLst/>
                <a:latin typeface="IRANSans"/>
              </a:rPr>
              <a:t>- مدل سازی فرایند و </a:t>
            </a:r>
            <a:r>
              <a:rPr lang="fa-IR" sz="2000" b="0" i="0" u="none" strike="noStrike" dirty="0">
                <a:effectLst/>
                <a:latin typeface="IRANSans"/>
              </a:rPr>
              <a:t>مراحل تولید دارو</a:t>
            </a:r>
            <a:br>
              <a:rPr lang="fa-IR" sz="2000" b="0" i="0" dirty="0">
                <a:effectLst/>
                <a:latin typeface="IRANSans"/>
              </a:rPr>
            </a:br>
            <a:r>
              <a:rPr lang="fa-IR" sz="2000" b="0" i="0" dirty="0">
                <a:effectLst/>
                <a:latin typeface="IRANSans"/>
              </a:rPr>
              <a:t>- پیش بینی خواص دارو</a:t>
            </a:r>
            <a:br>
              <a:rPr lang="fa-IR" sz="2000" b="0" i="0" dirty="0">
                <a:effectLst/>
                <a:latin typeface="IRANSans"/>
              </a:rPr>
            </a:br>
            <a:r>
              <a:rPr lang="fa-IR" sz="2000" b="0" i="0" dirty="0">
                <a:effectLst/>
                <a:latin typeface="IRANSans"/>
              </a:rPr>
              <a:t>- کنترل کیفیت دارو (</a:t>
            </a:r>
            <a:r>
              <a:rPr lang="fa-IR" sz="2000" dirty="0">
                <a:latin typeface="IRANSans"/>
              </a:rPr>
              <a:t>کنترل کیفیت حین تولید</a:t>
            </a:r>
            <a:r>
              <a:rPr lang="fa-IR" sz="2000" b="0" i="0" dirty="0">
                <a:effectLst/>
                <a:latin typeface="IRANSans"/>
              </a:rPr>
              <a:t>)</a:t>
            </a:r>
            <a:br>
              <a:rPr lang="fa-IR" sz="2000" b="0" i="0" dirty="0">
                <a:effectLst/>
                <a:latin typeface="IRANSans"/>
              </a:rPr>
            </a:br>
            <a:r>
              <a:rPr lang="fa-IR" sz="2000" b="0" i="0" dirty="0">
                <a:effectLst/>
                <a:latin typeface="IRANSans"/>
              </a:rPr>
              <a:t>- بهبود فرایند شناسایی مولکول‌های جدید</a:t>
            </a:r>
            <a:br>
              <a:rPr lang="fa-IR" sz="2000" b="0" i="0" dirty="0">
                <a:effectLst/>
                <a:latin typeface="IRANSans"/>
              </a:rPr>
            </a:br>
            <a:r>
              <a:rPr lang="fa-IR" sz="2000" b="0" i="0" dirty="0">
                <a:effectLst/>
                <a:latin typeface="IRANSans"/>
              </a:rPr>
              <a:t>- بهبود فرایند تولید داروهای شخصی سازی شده</a:t>
            </a:r>
            <a:br>
              <a:rPr lang="fa-IR" sz="1100" b="0" i="0" dirty="0">
                <a:solidFill>
                  <a:srgbClr val="727273"/>
                </a:solidFill>
                <a:effectLst/>
                <a:latin typeface="IRANSans"/>
              </a:rPr>
            </a:br>
            <a:endParaRPr lang="en-US" sz="2000" dirty="0">
              <a:highlight>
                <a:srgbClr val="C0C0C0"/>
              </a:highlight>
            </a:endParaRPr>
          </a:p>
        </p:txBody>
      </p:sp>
      <p:pic>
        <p:nvPicPr>
          <p:cNvPr id="4" name="Content Placeholder 3">
            <a:extLst>
              <a:ext uri="{FF2B5EF4-FFF2-40B4-BE49-F238E27FC236}">
                <a16:creationId xmlns:a16="http://schemas.microsoft.com/office/drawing/2014/main" id="{CF0F3B05-AFED-4EF2-9D52-22666E72AF8E}"/>
              </a:ext>
            </a:extLst>
          </p:cNvPr>
          <p:cNvPicPr>
            <a:picLocks noGrp="1" noChangeAspect="1"/>
          </p:cNvPicPr>
          <p:nvPr>
            <p:ph idx="1"/>
          </p:nvPr>
        </p:nvPicPr>
        <p:blipFill>
          <a:blip r:embed="rId2"/>
          <a:stretch>
            <a:fillRect/>
          </a:stretch>
        </p:blipFill>
        <p:spPr>
          <a:xfrm>
            <a:off x="203010" y="1371646"/>
            <a:ext cx="6161931" cy="4500284"/>
          </a:xfrm>
          <a:prstGeom prst="ellipse">
            <a:avLst/>
          </a:prstGeom>
          <a:ln>
            <a:noFill/>
          </a:ln>
          <a:effectLst>
            <a:softEdge rad="112500"/>
          </a:effectLst>
        </p:spPr>
      </p:pic>
    </p:spTree>
    <p:extLst>
      <p:ext uri="{BB962C8B-B14F-4D97-AF65-F5344CB8AC3E}">
        <p14:creationId xmlns:p14="http://schemas.microsoft.com/office/powerpoint/2010/main" val="192032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E82B5-B225-4864-8370-E6CF95CD46BC}"/>
              </a:ext>
            </a:extLst>
          </p:cNvPr>
          <p:cNvSpPr>
            <a:spLocks noGrp="1"/>
          </p:cNvSpPr>
          <p:nvPr>
            <p:ph type="ctrTitle"/>
          </p:nvPr>
        </p:nvSpPr>
        <p:spPr>
          <a:xfrm>
            <a:off x="2208118" y="-132696"/>
            <a:ext cx="8791575" cy="2387600"/>
          </a:xfrm>
        </p:spPr>
        <p:txBody>
          <a:bodyPr>
            <a:normAutofit/>
          </a:bodyPr>
          <a:lstStyle/>
          <a:p>
            <a:pPr algn="ctr"/>
            <a:r>
              <a:rPr lang="fa-IR" sz="2400" b="1" i="0" dirty="0">
                <a:solidFill>
                  <a:schemeClr val="bg1"/>
                </a:solidFill>
                <a:effectLst/>
                <a:highlight>
                  <a:srgbClr val="C0C0C0"/>
                </a:highlight>
                <a:latin typeface="IRANYekan"/>
              </a:rPr>
              <a:t>بهینه سازی داروهای جدید با هوش مصنوعی:</a:t>
            </a:r>
            <a:br>
              <a:rPr lang="fa-IR" sz="2400" b="1" i="0" dirty="0">
                <a:effectLst/>
                <a:latin typeface="IRANYekan"/>
              </a:rPr>
            </a:br>
            <a:r>
              <a:rPr lang="fa-IR" sz="2400" b="0" i="0" dirty="0">
                <a:effectLst/>
                <a:latin typeface="IRANSans"/>
              </a:rPr>
              <a:t>هوش مصنوعی می‌تواند نقش مهمی در بهینه سازی دارو داشته باشد. با استفاده از الگوریتم‌های تکاملی و جستجوی بهینه، می‌توان داروهایی با خواص بهتر و عملکرد بهتر تولید کرد. این به دانشمندان </a:t>
            </a:r>
            <a:r>
              <a:rPr lang="fa-IR" sz="2400" dirty="0">
                <a:latin typeface="IRANSans"/>
              </a:rPr>
              <a:t>داروسازی صنعتی</a:t>
            </a:r>
            <a:r>
              <a:rPr lang="fa-IR" sz="2400" b="0" i="0" dirty="0">
                <a:effectLst/>
                <a:latin typeface="IRANSans"/>
              </a:rPr>
              <a:t> اجازه می‌دهد تا داروهای جدید را به سرعت و ارزان تولید کنند.</a:t>
            </a:r>
            <a:endParaRPr lang="en-US" sz="2400" dirty="0"/>
          </a:p>
        </p:txBody>
      </p:sp>
      <p:pic>
        <p:nvPicPr>
          <p:cNvPr id="4" name="Picture 3">
            <a:extLst>
              <a:ext uri="{FF2B5EF4-FFF2-40B4-BE49-F238E27FC236}">
                <a16:creationId xmlns:a16="http://schemas.microsoft.com/office/drawing/2014/main" id="{A3C90E0A-DB90-4AB1-8C7F-BACBC5210A6D}"/>
              </a:ext>
            </a:extLst>
          </p:cNvPr>
          <p:cNvPicPr>
            <a:picLocks noChangeAspect="1"/>
          </p:cNvPicPr>
          <p:nvPr/>
        </p:nvPicPr>
        <p:blipFill>
          <a:blip r:embed="rId2"/>
          <a:stretch>
            <a:fillRect/>
          </a:stretch>
        </p:blipFill>
        <p:spPr>
          <a:xfrm>
            <a:off x="2945558" y="2277036"/>
            <a:ext cx="7316694" cy="41156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6268807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Circuit</Template>
  <TotalTime>265</TotalTime>
  <Words>1430</Words>
  <Application>Microsoft Office PowerPoint</Application>
  <PresentationFormat>Widescreen</PresentationFormat>
  <Paragraphs>30</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Arabic Typesetting</vt:lpstr>
      <vt:lpstr>Arial</vt:lpstr>
      <vt:lpstr>Courier New</vt:lpstr>
      <vt:lpstr>IRANSans</vt:lpstr>
      <vt:lpstr>iranyekan</vt:lpstr>
      <vt:lpstr>iranyekan</vt:lpstr>
      <vt:lpstr>Segoe UI</vt:lpstr>
      <vt:lpstr>Tw Cen MT</vt:lpstr>
      <vt:lpstr>Circuit</vt:lpstr>
      <vt:lpstr>به نام خدا    </vt:lpstr>
      <vt:lpstr>PowerPoint Presentation</vt:lpstr>
      <vt:lpstr> کاربرد هوش مصنوعی در صنعت داروسازی:  یکی از راه‌های استفاده از هوش مصنوعی در کشف دارو، استفاده از شبکه‌های عصبی است. در این روش از الگوریتم‌های هوش مصنوعی برای تجزیه و تحلیل داده‌های شیمیایی و پیدا کردن بهترین روش های داروسازی استفاده می‌شود و سپس از شبکه‌های عصبی برای پیش بینی خواص داروهای جدید و بهتر استفاده می‌شود. این روش می‌تواند به کشف رابطه بین ساختار شیمیایی و خواص داروها و افزایش کارایی در کشف داروهای جدید کمک کند.</vt:lpstr>
      <vt:lpstr>شبکه های عصبی مصنوعی :</vt:lpstr>
      <vt:lpstr>کشف داروهای جدید با هوش مصنوعی:  کشف دارو‌های جدید با هوش مصنوعی روشی است که از الگوریتم‌های هوش مصنوعی برای شناسایی و کشف ترکیبات شیمیایی جدید و بهینه برای ساخت دارو استفاده می‌کند. این رویکرد می‌تواند به سرعت بخشیدن و بهبود روند کشف داروی جدید و کاهش هزینه‌های مرتبط با این فرآیند کمک کند. برای کشف داروهای جدید با هوش مصنوعی، ابتدا باید داده‌های شیمیایی ترکیبات شیمیایی مورد نظر را جمع آوری کرد. سپس این داده‌ها با استفاده از الگوریتم‌های هوش مصنوعی مانند شبکه‌های عصبی، الگوریتم‌های یادگیری ماشین و یادگیری عمیق ؛ تحلیل و پردازش می‌شوند. </vt:lpstr>
      <vt:lpstr>فضای وسیع شیمیایی، شامل بیش از ۱۰۶۰ مولکول می باشد که توسعه تعداد زیادی مولکول دارو را تقویت می کند. با این حال، فقدان فن‌آوری‌های پیشرفته، فرآیند توسعه دارو را محدود می‌کند و آن را به کاری زمان‌بر و پرهزینه تبدیل می‌کند که می‌توان با استفاده از هوش مصنوعی به آن پرداخت. هوش مصنوعی می‌تواند ترکیبات را تشخیص دهد و اعتبارسنجی سریع‌تری از هدف دارو و بهینه‌سازی طراحی ساختار دارو ارائه کند.</vt:lpstr>
      <vt:lpstr>طراحی داروهای جدید با هوش مصنوعی: </vt:lpstr>
      <vt:lpstr>استفاده از فناوری هوش مصنوعی در تولید دارو:  برخی از کاربردهای فناوری هوش مصنوعی در تولید دارو عبارتند از : - مدل سازی فرایند و مراحل تولید دارو - پیش بینی خواص دارو - کنترل کیفیت دارو (کنترل کیفیت حین تولید) - بهبود فرایند شناسایی مولکول‌های جدید - بهبود فرایند تولید داروهای شخصی سازی شده </vt:lpstr>
      <vt:lpstr>بهینه سازی داروهای جدید با هوش مصنوعی: هوش مصنوعی می‌تواند نقش مهمی در بهینه سازی دارو داشته باشد. با استفاده از الگوریتم‌های تکاملی و جستجوی بهینه، می‌توان داروهایی با خواص بهتر و عملکرد بهتر تولید کرد. این به دانشمندان داروسازی صنعتی اجازه می‌دهد تا داروهای جدید را به سرعت و ارزان تولید کنند.</vt:lpstr>
      <vt:lpstr>آزمایشات بالینی داروهای جدید با هوش مصنوعی:  با استفاده از هوش مصنوعی می‌توان بیماران مناسب را برای آزمایش‌های بالینی انتخاب کرد. این انتخاب به دانشمندان داروسازی کمک می‌کند تا نتایج قابل اعتمادتری را به دست آورند و تغییرات لازم را در روند توسعه دارو ایجاد کنند. همچنین با استفاده از هوش مصنوعی و انواع تست های فیزیکی قرص ، می‌توان عوارض جانبی احتمالی داروها را پیش بینی کرد. این به دانشمندان داروسازی کمک می‌کند تا احتمال عوارض جانبی را در طول آزمایش‌های بالینی کاهش دهند و درمان بیمار را بهبود بخشند. </vt:lpstr>
      <vt:lpstr> چالش های استفاده از هوش مصنوعی در صنعت داروسازی: استفاده از هوش مصنوعی در صنعت داروسازی می‌تواند به بهبود کیفیت و کارایی فرایند کشف داروی جدید کمک کند، اما این فناوری با چالش‌هایی نیز همراه است که در زیر به برخی از آنها اشاره می‌کنیم: - کمبود داده‌های آزمایشگاهی - دقت و تفسیر الگوریتم‌های هوش مصنوعی - محدودیت‌های قانونی و اخلاقی - هزینه‌های پیاده سازی بالا </vt:lpstr>
      <vt:lpstr>چندین ابزار بر اساس شبکه هایی که معماری هسته ی سیستم های هوش مصنوعی را تشکیل می دهند توسعه یافته اند .  یکی از این ابزار ها که با استفاده از فناوری هوش مصنوعی توسعه یافته است  ابررایانه واتسون به نام آی بی ام می باشد که برای کمک به تجزیه و تحلیل اطلاعات پزشکی بیمار و ارتباط آن با یک پایگاه داده وسیع طراحی شده است که منجر به پیشنهاد استراتژی های درمانی برای سرطان می شوند. از این سیستم می توان برای تشخیص  سریع بیماری ها نیز استفاده کرد که اولین بار با توانایی آن سرطان سینه تشخیص داده شد.   </vt:lpstr>
      <vt:lpstr>نقش هوش مصنوعی در کشف دارو:  هوش مصنوعی می تواند به طور موثر در بخش های مختلف کشف دارو، از جمله طراحی دارو، سنتز شیمیایی، غربالگری دارو، پلی فارماکولوژی و  و استفاده مجدد از دارو استفاده شود. هوش مصنوعی علیرغم مزایایی که دارد، با چالش های مهم داده مانند مقیاس، رشد، تنوع و عدم قطعیت داده ها مواجه است. مجموعه داده‌های موجود برای توسعه دارو در شرکت‌های داروسازی می‌تواند شامل میلیون‌ها ترکیب باشد و ابزارهای سنتی ممکن است قادر به مقابله با این نوع داده‌ها نباشند.</vt:lpstr>
      <vt:lpstr>مدل محاسباتی مبتنی بر رابطه کمی ساختار-فعالیت می تواند به سرعت تعداد زیادی از ترکیبات یا پارامترهای فیزیکوشیمیایی ساده  را پیش بینی کند. با این حال، این مدل ها تا حدودی از پیش بینی خواص بیولوژیکی پیچیده مانند اثربخشی و اثرات نامطلوب ترکیبات دور هستند.    علاوه بر این، مدل‌های مبتنی بر ساختار-فعالیت نیز با مشکلاتی مانند مجموعه‌های آموزشی کوچک، خطای داده‌های تجربی در مجموعه‌های آموزشی و عدم اعتبارسنجی آزمایشی مواجه هستند.  برای غلبه بر این چالش‌ها، رویکردهای هوش مصنوعی اخیرا توسعه‌یافته، مانند دی ال و مطالعات مدل‌سازی مربوطه، می‌توانند برای ارزیابی ایمنی و اثربخشی مولکول‌های دارو بر اساس مدل‌سازی و تجزیه و تحلیل داده‌های بزرگ اجرا شوند.</vt:lpstr>
      <vt:lpstr>در حال حاضر بیش از نیمی از شرکت های بزرگ دارویی جهان ؛بر روی استراتژی های جدید برای استفاده از هوش مصنوعی سرمایه گذاری میکنند . امروزه هوش مصنوعی می تواند در طراحی دارو ؛ مطالعات بالینی و همچنین مارکتینگ محصولات دارویی مفید واقع شود. </vt:lpstr>
      <vt:lpstr>صنعت داروسازی مبتنی بر فروش محصولات دارویی است. هوش مصنوعی میتواند در اصلاح سبک بازاریابی واستراتژی های کسب و کار نیز موثر واقع شود.  یافتن کارآمدترین شیوه مارکتینگ و بازاریابی بهترین راه جذب مشتری های خود را ترسیم کند. این امر به شرکت کمک میکند تا تکنیک بازاریابی که هر مشتری تحت تاثیر آن بوده را شناسایی کند و بتواند آنها را برای خرید، ترغیب کند.  شناسایی و بررسی نتایج این تکنیک ها برای تصمیم گیری در مورد ادامه با تغییر در استراتژی ها ضروری است؛ بنابراین با تحلیل داده ها میتوان پربازده ترین استراتژی های بازاریابی را طراحی کرد.  پیش بینی های هوش مصنوعی در این زمینه قابل اعتماد هستند و باعث صرفه جویی در زمان و هزینه شرکت می شود؛ به این ترتیب صنعت داروسازی به کارآمدترین شیوه های مارکتینگ دست خواهد یافت.</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به نام خدا    </dc:title>
  <dc:creator>Novin</dc:creator>
  <cp:lastModifiedBy>Novin</cp:lastModifiedBy>
  <cp:revision>4</cp:revision>
  <dcterms:created xsi:type="dcterms:W3CDTF">2024-06-04T12:37:16Z</dcterms:created>
  <dcterms:modified xsi:type="dcterms:W3CDTF">2024-06-04T20:48:17Z</dcterms:modified>
</cp:coreProperties>
</file>

<file path=docProps/thumbnail.jpeg>
</file>